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10287000" cx="18288000"/>
  <p:notesSz cx="6858000" cy="9144000"/>
  <p:embeddedFontLst>
    <p:embeddedFont>
      <p:font typeface="Caveat"/>
      <p:regular r:id="rId15"/>
      <p:bold r:id="rId16"/>
    </p:embeddedFont>
    <p:embeddedFont>
      <p:font typeface="Lobster"/>
      <p:regular r:id="rId17"/>
    </p:embeddedFont>
    <p:embeddedFont>
      <p:font typeface="DM Sans"/>
      <p:bold r:id="rId18"/>
      <p:boldItalic r:id="rId19"/>
    </p:embeddedFont>
    <p:embeddedFont>
      <p:font typeface="Caveat SemiBo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2" roundtripDataSignature="AMtx7mgeBiSmYtuSX4M3cicLja0HjI6B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1B344EC-1997-4920-8B26-10EA2EB1E346}">
  <a:tblStyle styleId="{F1B344EC-1997-4920-8B26-10EA2EB1E346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veatSemiBold-regular.fntdata"/><Relationship Id="rId11" Type="http://schemas.openxmlformats.org/officeDocument/2006/relationships/slide" Target="slides/slide5.xml"/><Relationship Id="rId22" Type="http://customschemas.google.com/relationships/presentationmetadata" Target="metadata"/><Relationship Id="rId10" Type="http://schemas.openxmlformats.org/officeDocument/2006/relationships/slide" Target="slides/slide4.xml"/><Relationship Id="rId21" Type="http://schemas.openxmlformats.org/officeDocument/2006/relationships/font" Target="fonts/CaveatSemiBold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Caveat-regular.fntdata"/><Relationship Id="rId14" Type="http://schemas.openxmlformats.org/officeDocument/2006/relationships/slide" Target="slides/slide8.xml"/><Relationship Id="rId17" Type="http://schemas.openxmlformats.org/officeDocument/2006/relationships/font" Target="fonts/Lobster-regular.fntdata"/><Relationship Id="rId16" Type="http://schemas.openxmlformats.org/officeDocument/2006/relationships/font" Target="fonts/Caveat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DMSans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DM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0.png>
</file>

<file path=ppt/media/image11.png>
</file>

<file path=ppt/media/image2.png>
</file>

<file path=ppt/media/image3.jp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https://drive.google.com/drive/folders/1gAW3O7yMrpb8n2OXzeMXIYoZgt-OB78V?usp=drive_link" TargetMode="External"/><Relationship Id="rId5" Type="http://schemas.openxmlformats.org/officeDocument/2006/relationships/hyperlink" Target="https://drive.google.com/drive/folders/1HxwKgBPwZ35oovakV0_b_4HEZp2GULXG?usp=drive_link" TargetMode="External"/><Relationship Id="rId6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hyperlink" Target="https://physionet.org/content/actes-cycloergometer-exercise/1.0.0/" TargetMode="External"/><Relationship Id="rId5" Type="http://schemas.openxmlformats.org/officeDocument/2006/relationships/hyperlink" Target="https://physionet.org/content/actes-cycloergometer-exercise/1.0.0/" TargetMode="External"/><Relationship Id="rId6" Type="http://schemas.openxmlformats.org/officeDocument/2006/relationships/image" Target="../media/image3.jpg"/><Relationship Id="rId7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147453">
            <a:off x="-212140" y="-387358"/>
            <a:ext cx="18712279" cy="11061715"/>
          </a:xfrm>
          <a:custGeom>
            <a:rect b="b" l="l" r="r" t="t"/>
            <a:pathLst>
              <a:path extrusionOk="0"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087" l="-9548" r="-62592" t="-14707"/>
            </a:stretch>
          </a:blipFill>
          <a:ln>
            <a:noFill/>
          </a:ln>
        </p:spPr>
      </p:sp>
      <p:cxnSp>
        <p:nvCxnSpPr>
          <p:cNvPr id="85" name="Google Shape;85;p1"/>
          <p:cNvCxnSpPr/>
          <p:nvPr/>
        </p:nvCxnSpPr>
        <p:spPr>
          <a:xfrm>
            <a:off x="2802410" y="5658670"/>
            <a:ext cx="9526200" cy="0"/>
          </a:xfrm>
          <a:prstGeom prst="straightConnector1">
            <a:avLst/>
          </a:prstGeom>
          <a:noFill/>
          <a:ln cap="rnd" cmpd="sng" w="76200">
            <a:solidFill>
              <a:srgbClr val="F5F5F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1"/>
          <p:cNvSpPr/>
          <p:nvPr/>
        </p:nvSpPr>
        <p:spPr>
          <a:xfrm>
            <a:off x="17134447" y="205861"/>
            <a:ext cx="976561" cy="1270487"/>
          </a:xfrm>
          <a:custGeom>
            <a:rect b="b" l="l" r="r" t="t"/>
            <a:pathLst>
              <a:path extrusionOk="0" h="1270487" w="976561">
                <a:moveTo>
                  <a:pt x="0" y="0"/>
                </a:moveTo>
                <a:lnTo>
                  <a:pt x="976561" y="0"/>
                </a:lnTo>
                <a:lnTo>
                  <a:pt x="976561" y="1270487"/>
                </a:lnTo>
                <a:lnTo>
                  <a:pt x="0" y="12704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16139" r="-13955" t="0"/>
            </a:stretch>
          </a:blipFill>
          <a:ln>
            <a:noFill/>
          </a:ln>
        </p:spPr>
      </p:sp>
      <p:sp>
        <p:nvSpPr>
          <p:cNvPr id="87" name="Google Shape;87;p1"/>
          <p:cNvSpPr txBox="1"/>
          <p:nvPr/>
        </p:nvSpPr>
        <p:spPr>
          <a:xfrm>
            <a:off x="3006260" y="2584232"/>
            <a:ext cx="9118500" cy="15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9999" u="none" cap="none" strike="noStrike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P</a:t>
            </a:r>
            <a:r>
              <a:rPr lang="en-US" sz="9999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YTHON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2802410" y="4119682"/>
            <a:ext cx="10375800" cy="15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9999" u="none" cap="none" strike="noStrike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HACKATHON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8474250" y="6074050"/>
            <a:ext cx="299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99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Aug </a:t>
            </a:r>
            <a:r>
              <a:rPr i="0" lang="en-US" sz="3999" u="none" cap="none" strike="noStrike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rPr>
              <a:t>2024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/>
          <p:nvPr/>
        </p:nvSpPr>
        <p:spPr>
          <a:xfrm rot="2924806">
            <a:off x="10975391" y="-1049575"/>
            <a:ext cx="15816817" cy="9432574"/>
          </a:xfrm>
          <a:custGeom>
            <a:rect b="b" l="l" r="r" t="t"/>
            <a:pathLst>
              <a:path extrusionOk="0" h="9423832" w="15802157">
                <a:moveTo>
                  <a:pt x="0" y="0"/>
                </a:moveTo>
                <a:lnTo>
                  <a:pt x="15802158" y="0"/>
                </a:lnTo>
                <a:lnTo>
                  <a:pt x="15802158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95" name="Google Shape;95;p2"/>
          <p:cNvGrpSpPr/>
          <p:nvPr/>
        </p:nvGrpSpPr>
        <p:grpSpPr>
          <a:xfrm>
            <a:off x="1028700" y="920204"/>
            <a:ext cx="15433919" cy="8338096"/>
            <a:chOff x="0" y="-28575"/>
            <a:chExt cx="4064900" cy="2196042"/>
          </a:xfrm>
        </p:grpSpPr>
        <p:sp>
          <p:nvSpPr>
            <p:cNvPr id="96" name="Google Shape;96;p2"/>
            <p:cNvSpPr/>
            <p:nvPr/>
          </p:nvSpPr>
          <p:spPr>
            <a:xfrm>
              <a:off x="0" y="0"/>
              <a:ext cx="4064900" cy="2167467"/>
            </a:xfrm>
            <a:custGeom>
              <a:rect b="b" l="l" r="r" t="t"/>
              <a:pathLst>
                <a:path extrusionOk="0" h="2167467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97" name="Google Shape;97;p2"/>
            <p:cNvSpPr txBox="1"/>
            <p:nvPr/>
          </p:nvSpPr>
          <p:spPr>
            <a:xfrm>
              <a:off x="0" y="-28575"/>
              <a:ext cx="4064900" cy="21960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8" name="Google Shape;98;p2"/>
          <p:cNvCxnSpPr/>
          <p:nvPr/>
        </p:nvCxnSpPr>
        <p:spPr>
          <a:xfrm>
            <a:off x="3307028" y="4205366"/>
            <a:ext cx="10154191" cy="37344"/>
          </a:xfrm>
          <a:prstGeom prst="straightConnector1">
            <a:avLst/>
          </a:prstGeom>
          <a:noFill/>
          <a:ln cap="flat" cmpd="sng" w="76200">
            <a:solidFill>
              <a:srgbClr val="20235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9" name="Google Shape;99;p2"/>
          <p:cNvSpPr/>
          <p:nvPr/>
        </p:nvSpPr>
        <p:spPr>
          <a:xfrm rot="5400000">
            <a:off x="13460889" y="40277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 rot="5400000">
            <a:off x="10942979" y="40277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"/>
          <p:cNvSpPr/>
          <p:nvPr/>
        </p:nvSpPr>
        <p:spPr>
          <a:xfrm rot="5400000">
            <a:off x="5778849" y="39896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 rot="5400000">
            <a:off x="3278124" y="4027702"/>
            <a:ext cx="411877" cy="431528"/>
          </a:xfrm>
          <a:custGeom>
            <a:rect b="b" l="l" r="r" t="t"/>
            <a:pathLst>
              <a:path extrusionOk="0" h="11514742" w="10990383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5" y="11514742"/>
                  <a:pt x="6544390" y="11514742"/>
                  <a:pt x="8245500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500" y="985520"/>
                </a:cubicBezTo>
                <a:cubicBezTo>
                  <a:pt x="6544390" y="0"/>
                  <a:pt x="4445995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gradFill>
            <a:gsLst>
              <a:gs pos="0">
                <a:srgbClr val="B34593"/>
              </a:gs>
              <a:gs pos="100000">
                <a:srgbClr val="151F5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"/>
          <p:cNvSpPr txBox="1"/>
          <p:nvPr/>
        </p:nvSpPr>
        <p:spPr>
          <a:xfrm>
            <a:off x="2788283" y="4767579"/>
            <a:ext cx="1391559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LAUNCH</a:t>
            </a:r>
            <a:endParaRPr/>
          </a:p>
        </p:txBody>
      </p:sp>
      <p:sp>
        <p:nvSpPr>
          <p:cNvPr id="104" name="Google Shape;104;p2"/>
          <p:cNvSpPr txBox="1"/>
          <p:nvPr/>
        </p:nvSpPr>
        <p:spPr>
          <a:xfrm>
            <a:off x="2788283" y="5550535"/>
            <a:ext cx="1775100" cy="23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Today!</a:t>
            </a:r>
            <a:endParaRPr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642B60"/>
                </a:solidFill>
              </a:rPr>
              <a:t>Aug 15th</a:t>
            </a:r>
            <a:endParaRPr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642B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sng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Access given:</a:t>
            </a:r>
            <a:endParaRPr/>
          </a:p>
          <a:p>
            <a:pPr indent="-161925" lvl="1" marL="32385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223289"/>
              </a:buClr>
              <a:buSzPts val="1500"/>
              <a:buFont typeface="Arial"/>
              <a:buChar char="•"/>
            </a:pPr>
            <a:r>
              <a:rPr b="0" i="0" lang="en-US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Launch Folder</a:t>
            </a:r>
            <a:endParaRPr/>
          </a:p>
          <a:p>
            <a:pPr indent="0" lvl="0" marL="0" marR="0" rtl="0" algn="l">
              <a:lnSpc>
                <a:spcPct val="166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sng" cap="none" strike="noStrike">
              <a:solidFill>
                <a:srgbClr val="223289"/>
              </a:solidFill>
              <a:latin typeface="Arial"/>
              <a:ea typeface="Arial"/>
              <a:cs typeface="Arial"/>
              <a:sym typeface="Arial"/>
              <a:hlinkClick r:id="rId5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4914296" y="4767579"/>
            <a:ext cx="21411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 HUB LINK</a:t>
            </a:r>
            <a:endParaRPr/>
          </a:p>
        </p:txBody>
      </p:sp>
      <p:sp>
        <p:nvSpPr>
          <p:cNvPr id="106" name="Google Shape;106;p2"/>
          <p:cNvSpPr txBox="1"/>
          <p:nvPr/>
        </p:nvSpPr>
        <p:spPr>
          <a:xfrm>
            <a:off x="4882899" y="5516245"/>
            <a:ext cx="3767400" cy="25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Due on </a:t>
            </a:r>
            <a:r>
              <a:rPr lang="en-US" sz="2000">
                <a:solidFill>
                  <a:srgbClr val="642B60"/>
                </a:solidFill>
              </a:rPr>
              <a:t>16th August</a:t>
            </a:r>
            <a:r>
              <a:rPr b="0" i="0" lang="en-US" sz="20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by 6 PM EST</a:t>
            </a:r>
            <a:endParaRPr/>
          </a:p>
          <a:p>
            <a:pPr indent="0" lvl="0" marL="0" marR="0" rtl="0" algn="l">
              <a:lnSpc>
                <a:spcPct val="110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642B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sng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GIT folder to be shared with:</a:t>
            </a:r>
            <a:endParaRPr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642B60"/>
                </a:solidFill>
              </a:rPr>
              <a:t>rkalaichitra</a:t>
            </a:r>
            <a:r>
              <a:rPr b="0" i="0" lang="en-US" sz="15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@gmail.com</a:t>
            </a:r>
            <a:endParaRPr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642B60"/>
                </a:solidFill>
              </a:rPr>
              <a:t>gunjan2986</a:t>
            </a:r>
            <a:r>
              <a:rPr b="0" i="0" lang="en-US" sz="15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@gmail.com</a:t>
            </a:r>
            <a:endParaRPr/>
          </a:p>
          <a:p>
            <a:pPr indent="0" lvl="0" marL="0" marR="0" rtl="0" algn="l">
              <a:lnSpc>
                <a:spcPct val="19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642B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 txBox="1"/>
          <p:nvPr/>
        </p:nvSpPr>
        <p:spPr>
          <a:xfrm>
            <a:off x="10131645" y="4798695"/>
            <a:ext cx="2169504" cy="3136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SUBMISSION</a:t>
            </a:r>
            <a:endParaRPr/>
          </a:p>
        </p:txBody>
      </p:sp>
      <p:sp>
        <p:nvSpPr>
          <p:cNvPr id="108" name="Google Shape;108;p2"/>
          <p:cNvSpPr txBox="1"/>
          <p:nvPr/>
        </p:nvSpPr>
        <p:spPr>
          <a:xfrm>
            <a:off x="10203450" y="5516250"/>
            <a:ext cx="2892600" cy="29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Due on </a:t>
            </a:r>
            <a:r>
              <a:rPr lang="en-US" sz="2000">
                <a:solidFill>
                  <a:srgbClr val="642B60"/>
                </a:solidFill>
              </a:rPr>
              <a:t>22nd</a:t>
            </a:r>
            <a:r>
              <a:rPr b="0" i="0" lang="en-US" sz="20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>
                <a:solidFill>
                  <a:srgbClr val="642B60"/>
                </a:solidFill>
              </a:rPr>
              <a:t>August</a:t>
            </a:r>
            <a:r>
              <a:rPr b="0" i="0" lang="en-US" sz="20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by 6 PM EST</a:t>
            </a:r>
            <a:endParaRPr/>
          </a:p>
          <a:p>
            <a:pPr indent="0" lvl="0" marL="0" marR="0" rtl="0" algn="l">
              <a:lnSpc>
                <a:spcPct val="1249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642B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sng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Documents</a:t>
            </a:r>
            <a:r>
              <a:rPr b="0" i="0" lang="en-US" sz="17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-161925" lvl="1" marL="32385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642B60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Main Jupyter Notebook with 80 questions</a:t>
            </a:r>
            <a:endParaRPr/>
          </a:p>
          <a:p>
            <a:pPr indent="-161925" lvl="1" marL="32385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Clr>
                <a:srgbClr val="642B60"/>
              </a:buClr>
              <a:buSzPts val="1500"/>
              <a:buFont typeface="Arial"/>
              <a:buChar char="•"/>
            </a:pPr>
            <a:r>
              <a:rPr b="0" i="0" lang="en-US" sz="15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Additional analysis in separate Jupyter notebook. </a:t>
            </a:r>
            <a:endParaRPr b="0" i="0" sz="1500" u="none" cap="none" strike="noStrike">
              <a:solidFill>
                <a:srgbClr val="642B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3428269" y="1795527"/>
            <a:ext cx="10444167" cy="8802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243" u="none" cap="none" strike="noStrike">
                <a:solidFill>
                  <a:srgbClr val="010101"/>
                </a:solidFill>
                <a:latin typeface="Arial"/>
                <a:ea typeface="Arial"/>
                <a:cs typeface="Arial"/>
                <a:sym typeface="Arial"/>
              </a:rPr>
              <a:t>HACKATHON TIMELINE </a:t>
            </a:r>
            <a:endParaRPr/>
          </a:p>
        </p:txBody>
      </p:sp>
      <p:sp>
        <p:nvSpPr>
          <p:cNvPr id="110" name="Google Shape;110;p2"/>
          <p:cNvSpPr txBox="1"/>
          <p:nvPr/>
        </p:nvSpPr>
        <p:spPr>
          <a:xfrm>
            <a:off x="12751521" y="4798695"/>
            <a:ext cx="2390818" cy="3136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endParaRPr/>
          </a:p>
        </p:txBody>
      </p:sp>
      <p:sp>
        <p:nvSpPr>
          <p:cNvPr id="111" name="Google Shape;111;p2"/>
          <p:cNvSpPr txBox="1"/>
          <p:nvPr/>
        </p:nvSpPr>
        <p:spPr>
          <a:xfrm>
            <a:off x="12819902" y="5516245"/>
            <a:ext cx="1919549" cy="731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642B60"/>
                </a:solidFill>
                <a:latin typeface="Arial"/>
                <a:ea typeface="Arial"/>
                <a:cs typeface="Arial"/>
                <a:sym typeface="Arial"/>
              </a:rPr>
              <a:t>DA session at 9.30 PM EST</a:t>
            </a:r>
            <a:endParaRPr/>
          </a:p>
        </p:txBody>
      </p:sp>
      <p:sp>
        <p:nvSpPr>
          <p:cNvPr id="112" name="Google Shape;112;p2"/>
          <p:cNvSpPr/>
          <p:nvPr/>
        </p:nvSpPr>
        <p:spPr>
          <a:xfrm>
            <a:off x="17134447" y="205861"/>
            <a:ext cx="976561" cy="1270487"/>
          </a:xfrm>
          <a:custGeom>
            <a:rect b="b" l="l" r="r" t="t"/>
            <a:pathLst>
              <a:path extrusionOk="0" h="1270487" w="976561">
                <a:moveTo>
                  <a:pt x="0" y="0"/>
                </a:moveTo>
                <a:lnTo>
                  <a:pt x="976561" y="0"/>
                </a:lnTo>
                <a:lnTo>
                  <a:pt x="976561" y="1270487"/>
                </a:lnTo>
                <a:lnTo>
                  <a:pt x="0" y="12704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16139" r="-13955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3835" l="-53353" r="-345" t="-19865"/>
            </a:stretch>
          </a:blipFill>
          <a:ln>
            <a:noFill/>
          </a:ln>
        </p:spPr>
      </p:sp>
      <p:cxnSp>
        <p:nvCxnSpPr>
          <p:cNvPr id="118" name="Google Shape;118;p3"/>
          <p:cNvCxnSpPr/>
          <p:nvPr/>
        </p:nvCxnSpPr>
        <p:spPr>
          <a:xfrm rot="10800000">
            <a:off x="2594571" y="1688435"/>
            <a:ext cx="12554600" cy="0"/>
          </a:xfrm>
          <a:prstGeom prst="straightConnector1">
            <a:avLst/>
          </a:prstGeom>
          <a:noFill/>
          <a:ln cap="flat" cmpd="sng" w="76200">
            <a:solidFill>
              <a:srgbClr val="F5F5F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" name="Google Shape;119;p3"/>
          <p:cNvSpPr txBox="1"/>
          <p:nvPr/>
        </p:nvSpPr>
        <p:spPr>
          <a:xfrm>
            <a:off x="4569203" y="3164586"/>
            <a:ext cx="2332717" cy="3845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2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Week</a:t>
            </a:r>
            <a:endParaRPr/>
          </a:p>
        </p:txBody>
      </p:sp>
      <p:sp>
        <p:nvSpPr>
          <p:cNvPr id="120" name="Google Shape;120;p3"/>
          <p:cNvSpPr txBox="1"/>
          <p:nvPr/>
        </p:nvSpPr>
        <p:spPr>
          <a:xfrm>
            <a:off x="4475501" y="2148093"/>
            <a:ext cx="2520121" cy="8681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11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121" name="Google Shape;121;p3"/>
          <p:cNvSpPr txBox="1"/>
          <p:nvPr/>
        </p:nvSpPr>
        <p:spPr>
          <a:xfrm>
            <a:off x="7662947" y="2148093"/>
            <a:ext cx="2520121" cy="8681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11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/>
          </a:p>
        </p:txBody>
      </p:sp>
      <p:sp>
        <p:nvSpPr>
          <p:cNvPr id="122" name="Google Shape;122;p3"/>
          <p:cNvSpPr txBox="1"/>
          <p:nvPr/>
        </p:nvSpPr>
        <p:spPr>
          <a:xfrm>
            <a:off x="10944095" y="2148093"/>
            <a:ext cx="2520121" cy="8681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11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80 </a:t>
            </a:r>
            <a:endParaRPr/>
          </a:p>
        </p:txBody>
      </p:sp>
      <p:sp>
        <p:nvSpPr>
          <p:cNvPr id="123" name="Google Shape;123;p3"/>
          <p:cNvSpPr txBox="1"/>
          <p:nvPr/>
        </p:nvSpPr>
        <p:spPr>
          <a:xfrm>
            <a:off x="7850351" y="3164586"/>
            <a:ext cx="2332717" cy="3845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2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  <a:endParaRPr/>
          </a:p>
        </p:txBody>
      </p:sp>
      <p:sp>
        <p:nvSpPr>
          <p:cNvPr id="124" name="Google Shape;124;p3"/>
          <p:cNvSpPr txBox="1"/>
          <p:nvPr/>
        </p:nvSpPr>
        <p:spPr>
          <a:xfrm>
            <a:off x="11131498" y="3164586"/>
            <a:ext cx="2332717" cy="3845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2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Questions</a:t>
            </a:r>
            <a:endParaRPr/>
          </a:p>
        </p:txBody>
      </p:sp>
      <p:sp>
        <p:nvSpPr>
          <p:cNvPr id="125" name="Google Shape;125;p3"/>
          <p:cNvSpPr txBox="1"/>
          <p:nvPr/>
        </p:nvSpPr>
        <p:spPr>
          <a:xfrm>
            <a:off x="2711223" y="483265"/>
            <a:ext cx="12962818" cy="1167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22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KEY HIGHLIGHTS</a:t>
            </a:r>
            <a:endParaRPr/>
          </a:p>
        </p:txBody>
      </p:sp>
      <p:grpSp>
        <p:nvGrpSpPr>
          <p:cNvPr id="126" name="Google Shape;126;p3"/>
          <p:cNvGrpSpPr/>
          <p:nvPr/>
        </p:nvGrpSpPr>
        <p:grpSpPr>
          <a:xfrm>
            <a:off x="3272861" y="3911092"/>
            <a:ext cx="11487696" cy="1319719"/>
            <a:chOff x="0" y="0"/>
            <a:chExt cx="15316929" cy="1759625"/>
          </a:xfrm>
        </p:grpSpPr>
        <p:grpSp>
          <p:nvGrpSpPr>
            <p:cNvPr id="127" name="Google Shape;127;p3"/>
            <p:cNvGrpSpPr/>
            <p:nvPr/>
          </p:nvGrpSpPr>
          <p:grpSpPr>
            <a:xfrm>
              <a:off x="0" y="0"/>
              <a:ext cx="15316929" cy="1759625"/>
              <a:chOff x="0" y="0"/>
              <a:chExt cx="3446079" cy="395889"/>
            </a:xfrm>
          </p:grpSpPr>
          <p:sp>
            <p:nvSpPr>
              <p:cNvPr id="128" name="Google Shape;128;p3"/>
              <p:cNvSpPr/>
              <p:nvPr/>
            </p:nvSpPr>
            <p:spPr>
              <a:xfrm>
                <a:off x="0" y="0"/>
                <a:ext cx="3446079" cy="395889"/>
              </a:xfrm>
              <a:custGeom>
                <a:rect b="b" l="l" r="r" t="t"/>
                <a:pathLst>
                  <a:path extrusionOk="0" h="395889" w="3446079">
                    <a:moveTo>
                      <a:pt x="59169" y="0"/>
                    </a:moveTo>
                    <a:lnTo>
                      <a:pt x="3386910" y="0"/>
                    </a:lnTo>
                    <a:cubicBezTo>
                      <a:pt x="3402602" y="0"/>
                      <a:pt x="3417653" y="6234"/>
                      <a:pt x="3428749" y="17330"/>
                    </a:cubicBezTo>
                    <a:cubicBezTo>
                      <a:pt x="3439845" y="28427"/>
                      <a:pt x="3446079" y="43477"/>
                      <a:pt x="3446079" y="59169"/>
                    </a:cubicBezTo>
                    <a:lnTo>
                      <a:pt x="3446079" y="336720"/>
                    </a:lnTo>
                    <a:cubicBezTo>
                      <a:pt x="3446079" y="352412"/>
                      <a:pt x="3439845" y="367462"/>
                      <a:pt x="3428749" y="378559"/>
                    </a:cubicBezTo>
                    <a:cubicBezTo>
                      <a:pt x="3417653" y="389655"/>
                      <a:pt x="3402602" y="395889"/>
                      <a:pt x="3386910" y="395889"/>
                    </a:cubicBezTo>
                    <a:lnTo>
                      <a:pt x="59169" y="395889"/>
                    </a:lnTo>
                    <a:cubicBezTo>
                      <a:pt x="43477" y="395889"/>
                      <a:pt x="28427" y="389655"/>
                      <a:pt x="17330" y="378559"/>
                    </a:cubicBezTo>
                    <a:cubicBezTo>
                      <a:pt x="6234" y="367462"/>
                      <a:pt x="0" y="352412"/>
                      <a:pt x="0" y="336720"/>
                    </a:cubicBezTo>
                    <a:lnTo>
                      <a:pt x="0" y="59169"/>
                    </a:lnTo>
                    <a:cubicBezTo>
                      <a:pt x="0" y="43477"/>
                      <a:pt x="6234" y="28427"/>
                      <a:pt x="17330" y="17330"/>
                    </a:cubicBezTo>
                    <a:cubicBezTo>
                      <a:pt x="28427" y="6234"/>
                      <a:pt x="43477" y="0"/>
                      <a:pt x="59169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 cap="rnd" cmpd="sng" w="38100">
                <a:solidFill>
                  <a:srgbClr val="20235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3"/>
              <p:cNvSpPr txBox="1"/>
              <p:nvPr/>
            </p:nvSpPr>
            <p:spPr>
              <a:xfrm>
                <a:off x="0" y="19050"/>
                <a:ext cx="3446079" cy="3768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91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0" name="Google Shape;130;p3"/>
            <p:cNvSpPr txBox="1"/>
            <p:nvPr/>
          </p:nvSpPr>
          <p:spPr>
            <a:xfrm>
              <a:off x="558196" y="424593"/>
              <a:ext cx="13935300" cy="106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7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6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Each team of </a:t>
              </a:r>
              <a:r>
                <a:rPr lang="en-US" sz="2106"/>
                <a:t>4-</a:t>
              </a:r>
              <a:r>
                <a:rPr b="0" i="0" lang="en-US" sz="2106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5 has 1 week to complete all 80 questions. At-least 60 questions must be completed to be eligible for evaluation.</a:t>
              </a:r>
              <a:endParaRPr/>
            </a:p>
          </p:txBody>
        </p:sp>
      </p:grpSp>
      <p:grpSp>
        <p:nvGrpSpPr>
          <p:cNvPr id="131" name="Google Shape;131;p3"/>
          <p:cNvGrpSpPr/>
          <p:nvPr/>
        </p:nvGrpSpPr>
        <p:grpSpPr>
          <a:xfrm>
            <a:off x="3321298" y="6892440"/>
            <a:ext cx="11439260" cy="1374331"/>
            <a:chOff x="0" y="-117210"/>
            <a:chExt cx="15252346" cy="1832442"/>
          </a:xfrm>
        </p:grpSpPr>
        <p:grpSp>
          <p:nvGrpSpPr>
            <p:cNvPr id="132" name="Google Shape;132;p3"/>
            <p:cNvGrpSpPr/>
            <p:nvPr/>
          </p:nvGrpSpPr>
          <p:grpSpPr>
            <a:xfrm>
              <a:off x="0" y="-117210"/>
              <a:ext cx="15252346" cy="1832442"/>
              <a:chOff x="0" y="-28575"/>
              <a:chExt cx="3718430" cy="446738"/>
            </a:xfrm>
          </p:grpSpPr>
          <p:sp>
            <p:nvSpPr>
              <p:cNvPr id="133" name="Google Shape;133;p3"/>
              <p:cNvSpPr/>
              <p:nvPr/>
            </p:nvSpPr>
            <p:spPr>
              <a:xfrm>
                <a:off x="0" y="0"/>
                <a:ext cx="3718430" cy="418163"/>
              </a:xfrm>
              <a:custGeom>
                <a:rect b="b" l="l" r="r" t="t"/>
                <a:pathLst>
                  <a:path extrusionOk="0" h="418163" w="3718430">
                    <a:moveTo>
                      <a:pt x="54836" y="0"/>
                    </a:moveTo>
                    <a:lnTo>
                      <a:pt x="3663594" y="0"/>
                    </a:lnTo>
                    <a:cubicBezTo>
                      <a:pt x="3678138" y="0"/>
                      <a:pt x="3692085" y="5777"/>
                      <a:pt x="3702369" y="16061"/>
                    </a:cubicBezTo>
                    <a:cubicBezTo>
                      <a:pt x="3712653" y="26345"/>
                      <a:pt x="3718430" y="40292"/>
                      <a:pt x="3718430" y="54836"/>
                    </a:cubicBezTo>
                    <a:lnTo>
                      <a:pt x="3718430" y="363328"/>
                    </a:lnTo>
                    <a:cubicBezTo>
                      <a:pt x="3718430" y="377871"/>
                      <a:pt x="3712653" y="391818"/>
                      <a:pt x="3702369" y="402102"/>
                    </a:cubicBezTo>
                    <a:cubicBezTo>
                      <a:pt x="3692085" y="412386"/>
                      <a:pt x="3678138" y="418163"/>
                      <a:pt x="3663594" y="418163"/>
                    </a:cubicBezTo>
                    <a:lnTo>
                      <a:pt x="54836" y="418163"/>
                    </a:lnTo>
                    <a:cubicBezTo>
                      <a:pt x="40292" y="418163"/>
                      <a:pt x="26345" y="412386"/>
                      <a:pt x="16061" y="402102"/>
                    </a:cubicBezTo>
                    <a:cubicBezTo>
                      <a:pt x="5777" y="391818"/>
                      <a:pt x="0" y="377871"/>
                      <a:pt x="0" y="363328"/>
                    </a:cubicBezTo>
                    <a:lnTo>
                      <a:pt x="0" y="54836"/>
                    </a:lnTo>
                    <a:cubicBezTo>
                      <a:pt x="0" y="40292"/>
                      <a:pt x="5777" y="26345"/>
                      <a:pt x="16061" y="16061"/>
                    </a:cubicBezTo>
                    <a:cubicBezTo>
                      <a:pt x="26345" y="5777"/>
                      <a:pt x="40292" y="0"/>
                      <a:pt x="548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 cap="rnd" cmpd="sng" w="38100">
                <a:solidFill>
                  <a:srgbClr val="20235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3"/>
              <p:cNvSpPr txBox="1"/>
              <p:nvPr/>
            </p:nvSpPr>
            <p:spPr>
              <a:xfrm>
                <a:off x="0" y="-28575"/>
                <a:ext cx="3718430" cy="4467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388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5" name="Google Shape;135;p3"/>
            <p:cNvSpPr txBox="1"/>
            <p:nvPr/>
          </p:nvSpPr>
          <p:spPr>
            <a:xfrm>
              <a:off x="555843" y="388161"/>
              <a:ext cx="13876666" cy="101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7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46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Each team has 4 minutes to present &amp; can use upto a maximum of 6 slides in their presentation. All team members must present. </a:t>
              </a:r>
              <a:endParaRPr/>
            </a:p>
          </p:txBody>
        </p:sp>
      </p:grpSp>
      <p:grpSp>
        <p:nvGrpSpPr>
          <p:cNvPr id="136" name="Google Shape;136;p3"/>
          <p:cNvGrpSpPr/>
          <p:nvPr/>
        </p:nvGrpSpPr>
        <p:grpSpPr>
          <a:xfrm>
            <a:off x="3321298" y="8412702"/>
            <a:ext cx="11326314" cy="1335628"/>
            <a:chOff x="0" y="-106970"/>
            <a:chExt cx="15101752" cy="1780837"/>
          </a:xfrm>
        </p:grpSpPr>
        <p:grpSp>
          <p:nvGrpSpPr>
            <p:cNvPr id="137" name="Google Shape;137;p3"/>
            <p:cNvGrpSpPr/>
            <p:nvPr/>
          </p:nvGrpSpPr>
          <p:grpSpPr>
            <a:xfrm>
              <a:off x="0" y="-106970"/>
              <a:ext cx="15101752" cy="1780837"/>
              <a:chOff x="0" y="-28575"/>
              <a:chExt cx="4034133" cy="475715"/>
            </a:xfrm>
          </p:grpSpPr>
          <p:sp>
            <p:nvSpPr>
              <p:cNvPr id="138" name="Google Shape;138;p3"/>
              <p:cNvSpPr/>
              <p:nvPr/>
            </p:nvSpPr>
            <p:spPr>
              <a:xfrm>
                <a:off x="0" y="0"/>
                <a:ext cx="4034133" cy="447140"/>
              </a:xfrm>
              <a:custGeom>
                <a:rect b="b" l="l" r="r" t="t"/>
                <a:pathLst>
                  <a:path extrusionOk="0" h="447140" w="4034133">
                    <a:moveTo>
                      <a:pt x="50544" y="0"/>
                    </a:moveTo>
                    <a:lnTo>
                      <a:pt x="3983589" y="0"/>
                    </a:lnTo>
                    <a:cubicBezTo>
                      <a:pt x="4011504" y="0"/>
                      <a:pt x="4034133" y="22629"/>
                      <a:pt x="4034133" y="50544"/>
                    </a:cubicBezTo>
                    <a:lnTo>
                      <a:pt x="4034133" y="396596"/>
                    </a:lnTo>
                    <a:cubicBezTo>
                      <a:pt x="4034133" y="410001"/>
                      <a:pt x="4028808" y="422857"/>
                      <a:pt x="4019329" y="432336"/>
                    </a:cubicBezTo>
                    <a:cubicBezTo>
                      <a:pt x="4009850" y="441815"/>
                      <a:pt x="3996994" y="447140"/>
                      <a:pt x="3983589" y="447140"/>
                    </a:cubicBezTo>
                    <a:lnTo>
                      <a:pt x="50544" y="447140"/>
                    </a:lnTo>
                    <a:cubicBezTo>
                      <a:pt x="22629" y="447140"/>
                      <a:pt x="0" y="424511"/>
                      <a:pt x="0" y="396596"/>
                    </a:cubicBezTo>
                    <a:lnTo>
                      <a:pt x="0" y="50544"/>
                    </a:lnTo>
                    <a:cubicBezTo>
                      <a:pt x="0" y="22629"/>
                      <a:pt x="22629" y="0"/>
                      <a:pt x="5054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 cap="rnd" cmpd="sng" w="38100">
                <a:solidFill>
                  <a:srgbClr val="20235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3"/>
              <p:cNvSpPr txBox="1"/>
              <p:nvPr/>
            </p:nvSpPr>
            <p:spPr>
              <a:xfrm>
                <a:off x="0" y="-28575"/>
                <a:ext cx="4034133" cy="47571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03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0" name="Google Shape;140;p3"/>
            <p:cNvSpPr txBox="1"/>
            <p:nvPr/>
          </p:nvSpPr>
          <p:spPr>
            <a:xfrm>
              <a:off x="550355" y="340566"/>
              <a:ext cx="13739700" cy="111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7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99"/>
                <a:t>The presentation</a:t>
              </a:r>
              <a:r>
                <a:rPr b="0" i="0" lang="en-US" sz="2199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must include one technical challenge you faced &amp; an explanation of how you overcame it.</a:t>
              </a:r>
              <a:endParaRPr/>
            </a:p>
          </p:txBody>
        </p:sp>
      </p:grpSp>
      <p:sp>
        <p:nvSpPr>
          <p:cNvPr id="141" name="Google Shape;141;p3"/>
          <p:cNvSpPr/>
          <p:nvPr/>
        </p:nvSpPr>
        <p:spPr>
          <a:xfrm>
            <a:off x="17134447" y="205861"/>
            <a:ext cx="976561" cy="1270487"/>
          </a:xfrm>
          <a:custGeom>
            <a:rect b="b" l="l" r="r" t="t"/>
            <a:pathLst>
              <a:path extrusionOk="0" h="1270487" w="976561">
                <a:moveTo>
                  <a:pt x="0" y="0"/>
                </a:moveTo>
                <a:lnTo>
                  <a:pt x="976561" y="0"/>
                </a:lnTo>
                <a:lnTo>
                  <a:pt x="976561" y="1270487"/>
                </a:lnTo>
                <a:lnTo>
                  <a:pt x="0" y="12704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16139" r="-13955" t="0"/>
            </a:stretch>
          </a:blipFill>
          <a:ln>
            <a:noFill/>
          </a:ln>
        </p:spPr>
      </p:sp>
      <p:grpSp>
        <p:nvGrpSpPr>
          <p:cNvPr id="142" name="Google Shape;142;p3"/>
          <p:cNvGrpSpPr/>
          <p:nvPr/>
        </p:nvGrpSpPr>
        <p:grpSpPr>
          <a:xfrm>
            <a:off x="3321298" y="5430835"/>
            <a:ext cx="11439260" cy="1323352"/>
            <a:chOff x="0" y="0"/>
            <a:chExt cx="15252346" cy="1764469"/>
          </a:xfrm>
        </p:grpSpPr>
        <p:grpSp>
          <p:nvGrpSpPr>
            <p:cNvPr id="143" name="Google Shape;143;p3"/>
            <p:cNvGrpSpPr/>
            <p:nvPr/>
          </p:nvGrpSpPr>
          <p:grpSpPr>
            <a:xfrm>
              <a:off x="0" y="0"/>
              <a:ext cx="15252346" cy="1764469"/>
              <a:chOff x="0" y="0"/>
              <a:chExt cx="3446079" cy="398660"/>
            </a:xfrm>
          </p:grpSpPr>
          <p:sp>
            <p:nvSpPr>
              <p:cNvPr id="144" name="Google Shape;144;p3"/>
              <p:cNvSpPr/>
              <p:nvPr/>
            </p:nvSpPr>
            <p:spPr>
              <a:xfrm>
                <a:off x="0" y="0"/>
                <a:ext cx="3446079" cy="398660"/>
              </a:xfrm>
              <a:custGeom>
                <a:rect b="b" l="l" r="r" t="t"/>
                <a:pathLst>
                  <a:path extrusionOk="0" h="398660" w="3446079">
                    <a:moveTo>
                      <a:pt x="59169" y="0"/>
                    </a:moveTo>
                    <a:lnTo>
                      <a:pt x="3386910" y="0"/>
                    </a:lnTo>
                    <a:cubicBezTo>
                      <a:pt x="3402602" y="0"/>
                      <a:pt x="3417653" y="6234"/>
                      <a:pt x="3428749" y="17330"/>
                    </a:cubicBezTo>
                    <a:cubicBezTo>
                      <a:pt x="3439845" y="28427"/>
                      <a:pt x="3446079" y="43477"/>
                      <a:pt x="3446079" y="59169"/>
                    </a:cubicBezTo>
                    <a:lnTo>
                      <a:pt x="3446079" y="339491"/>
                    </a:lnTo>
                    <a:cubicBezTo>
                      <a:pt x="3446079" y="355183"/>
                      <a:pt x="3439845" y="370233"/>
                      <a:pt x="3428749" y="381330"/>
                    </a:cubicBezTo>
                    <a:cubicBezTo>
                      <a:pt x="3417653" y="392426"/>
                      <a:pt x="3402602" y="398660"/>
                      <a:pt x="3386910" y="398660"/>
                    </a:cubicBezTo>
                    <a:lnTo>
                      <a:pt x="59169" y="398660"/>
                    </a:lnTo>
                    <a:cubicBezTo>
                      <a:pt x="26491" y="398660"/>
                      <a:pt x="0" y="372169"/>
                      <a:pt x="0" y="339491"/>
                    </a:cubicBezTo>
                    <a:lnTo>
                      <a:pt x="0" y="59169"/>
                    </a:lnTo>
                    <a:cubicBezTo>
                      <a:pt x="0" y="43477"/>
                      <a:pt x="6234" y="28427"/>
                      <a:pt x="17330" y="17330"/>
                    </a:cubicBezTo>
                    <a:cubicBezTo>
                      <a:pt x="28427" y="6234"/>
                      <a:pt x="43477" y="0"/>
                      <a:pt x="59169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 cap="rnd" cmpd="sng" w="38100">
                <a:solidFill>
                  <a:srgbClr val="20235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3"/>
              <p:cNvSpPr txBox="1"/>
              <p:nvPr/>
            </p:nvSpPr>
            <p:spPr>
              <a:xfrm>
                <a:off x="0" y="19050"/>
                <a:ext cx="3446079" cy="3796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91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6" name="Google Shape;146;p3"/>
            <p:cNvSpPr txBox="1"/>
            <p:nvPr/>
          </p:nvSpPr>
          <p:spPr>
            <a:xfrm>
              <a:off x="555843" y="422602"/>
              <a:ext cx="13876666" cy="100545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69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2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Additional questions must uncover additional analysis which is not already present in the main 80 questions. </a:t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"/>
          <p:cNvSpPr/>
          <p:nvPr/>
        </p:nvSpPr>
        <p:spPr>
          <a:xfrm rot="8100000">
            <a:off x="-5281063" y="-2431920"/>
            <a:ext cx="16893429" cy="10074627"/>
          </a:xfrm>
          <a:custGeom>
            <a:rect b="b" l="l" r="r" t="t"/>
            <a:pathLst>
              <a:path extrusionOk="0" h="10074627" w="16893429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52" name="Google Shape;152;p4"/>
          <p:cNvGrpSpPr/>
          <p:nvPr/>
        </p:nvGrpSpPr>
        <p:grpSpPr>
          <a:xfrm>
            <a:off x="1566398" y="1225479"/>
            <a:ext cx="15433919" cy="7727546"/>
            <a:chOff x="0" y="-28575"/>
            <a:chExt cx="4064900" cy="2035238"/>
          </a:xfrm>
        </p:grpSpPr>
        <p:sp>
          <p:nvSpPr>
            <p:cNvPr id="153" name="Google Shape;153;p4"/>
            <p:cNvSpPr/>
            <p:nvPr/>
          </p:nvSpPr>
          <p:spPr>
            <a:xfrm>
              <a:off x="0" y="0"/>
              <a:ext cx="4064900" cy="2006663"/>
            </a:xfrm>
            <a:custGeom>
              <a:rect b="b" l="l" r="r" t="t"/>
              <a:pathLst>
                <a:path extrusionOk="0"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cap="sq" cmpd="sng" w="38100">
              <a:solidFill>
                <a:srgbClr val="20235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54" name="Google Shape;154;p4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5" name="Google Shape;155;p4"/>
          <p:cNvSpPr txBox="1"/>
          <p:nvPr/>
        </p:nvSpPr>
        <p:spPr>
          <a:xfrm>
            <a:off x="9158507" y="3299509"/>
            <a:ext cx="6551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820B5C"/>
                </a:solidFill>
                <a:latin typeface="Arial"/>
                <a:ea typeface="Arial"/>
                <a:cs typeface="Arial"/>
                <a:sym typeface="Arial"/>
              </a:rPr>
              <a:t>TeamNumber_TeamName_PythonHackathon_A</a:t>
            </a:r>
            <a:r>
              <a:rPr lang="en-US" sz="2100">
                <a:solidFill>
                  <a:srgbClr val="820B5C"/>
                </a:solidFill>
              </a:rPr>
              <a:t>ug</a:t>
            </a:r>
            <a:r>
              <a:rPr b="0" i="0" lang="en-US" sz="2100" u="none" cap="none" strike="noStrike">
                <a:solidFill>
                  <a:srgbClr val="820B5C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endParaRPr/>
          </a:p>
        </p:txBody>
      </p:sp>
      <p:grpSp>
        <p:nvGrpSpPr>
          <p:cNvPr id="156" name="Google Shape;156;p4"/>
          <p:cNvGrpSpPr/>
          <p:nvPr/>
        </p:nvGrpSpPr>
        <p:grpSpPr>
          <a:xfrm>
            <a:off x="2518516" y="2995356"/>
            <a:ext cx="898829" cy="1035746"/>
            <a:chOff x="0" y="-128726"/>
            <a:chExt cx="1198439" cy="1380994"/>
          </a:xfrm>
        </p:grpSpPr>
        <p:grpSp>
          <p:nvGrpSpPr>
            <p:cNvPr id="157" name="Google Shape;157;p4"/>
            <p:cNvGrpSpPr/>
            <p:nvPr/>
          </p:nvGrpSpPr>
          <p:grpSpPr>
            <a:xfrm>
              <a:off x="0" y="-128726"/>
              <a:ext cx="1198439" cy="1380994"/>
              <a:chOff x="0" y="-38100"/>
              <a:chExt cx="354711" cy="408743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0" y="0"/>
                <a:ext cx="354711" cy="370643"/>
              </a:xfrm>
              <a:custGeom>
                <a:rect b="b" l="l" r="r" t="t"/>
                <a:pathLst>
                  <a:path extrusionOk="0"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>
                <a:gsLst>
                  <a:gs pos="0">
                    <a:srgbClr val="B34593"/>
                  </a:gs>
                  <a:gs pos="100000">
                    <a:srgbClr val="151F52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9" name="Google Shape;159;p4"/>
              <p:cNvSpPr txBox="1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0" name="Google Shape;160;p4"/>
            <p:cNvSpPr txBox="1"/>
            <p:nvPr/>
          </p:nvSpPr>
          <p:spPr>
            <a:xfrm>
              <a:off x="0" y="82960"/>
              <a:ext cx="1198439" cy="10006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54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/>
            </a:p>
          </p:txBody>
        </p:sp>
      </p:grpSp>
      <p:sp>
        <p:nvSpPr>
          <p:cNvPr id="161" name="Google Shape;161;p4"/>
          <p:cNvSpPr txBox="1"/>
          <p:nvPr/>
        </p:nvSpPr>
        <p:spPr>
          <a:xfrm>
            <a:off x="3673665" y="3318296"/>
            <a:ext cx="2217742" cy="438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99" u="none" cap="none" strike="noStrike">
                <a:solidFill>
                  <a:srgbClr val="223289"/>
                </a:solidFill>
                <a:latin typeface="Arial"/>
                <a:ea typeface="Arial"/>
                <a:cs typeface="Arial"/>
                <a:sym typeface="Arial"/>
              </a:rPr>
              <a:t>Folder &amp; GIT</a:t>
            </a:r>
            <a:endParaRPr/>
          </a:p>
        </p:txBody>
      </p:sp>
      <p:sp>
        <p:nvSpPr>
          <p:cNvPr id="162" name="Google Shape;162;p4"/>
          <p:cNvSpPr txBox="1"/>
          <p:nvPr/>
        </p:nvSpPr>
        <p:spPr>
          <a:xfrm>
            <a:off x="3673665" y="4607242"/>
            <a:ext cx="5225954" cy="438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99" u="none" cap="none" strike="noStrike">
                <a:solidFill>
                  <a:srgbClr val="223289"/>
                </a:solidFill>
                <a:latin typeface="Arial"/>
                <a:ea typeface="Arial"/>
                <a:cs typeface="Arial"/>
                <a:sym typeface="Arial"/>
              </a:rPr>
              <a:t>Main 80 &amp; Additional Questions</a:t>
            </a:r>
            <a:endParaRPr/>
          </a:p>
        </p:txBody>
      </p:sp>
      <p:sp>
        <p:nvSpPr>
          <p:cNvPr id="163" name="Google Shape;163;p4"/>
          <p:cNvSpPr txBox="1"/>
          <p:nvPr/>
        </p:nvSpPr>
        <p:spPr>
          <a:xfrm>
            <a:off x="3673675" y="5805405"/>
            <a:ext cx="3495900" cy="3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99" u="none" cap="none" strike="noStrike">
                <a:solidFill>
                  <a:srgbClr val="223289"/>
                </a:solidFill>
                <a:latin typeface="Arial"/>
                <a:ea typeface="Arial"/>
                <a:cs typeface="Arial"/>
                <a:sym typeface="Arial"/>
              </a:rPr>
              <a:t>Presentation PPT</a:t>
            </a:r>
            <a:endParaRPr/>
          </a:p>
        </p:txBody>
      </p:sp>
      <p:grpSp>
        <p:nvGrpSpPr>
          <p:cNvPr id="164" name="Google Shape;164;p4"/>
          <p:cNvGrpSpPr/>
          <p:nvPr/>
        </p:nvGrpSpPr>
        <p:grpSpPr>
          <a:xfrm>
            <a:off x="2518516" y="4238484"/>
            <a:ext cx="898829" cy="1035746"/>
            <a:chOff x="0" y="-128726"/>
            <a:chExt cx="1198439" cy="1380994"/>
          </a:xfrm>
        </p:grpSpPr>
        <p:grpSp>
          <p:nvGrpSpPr>
            <p:cNvPr id="165" name="Google Shape;165;p4"/>
            <p:cNvGrpSpPr/>
            <p:nvPr/>
          </p:nvGrpSpPr>
          <p:grpSpPr>
            <a:xfrm>
              <a:off x="0" y="-128726"/>
              <a:ext cx="1198439" cy="1380994"/>
              <a:chOff x="0" y="-38100"/>
              <a:chExt cx="354711" cy="408743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0" y="0"/>
                <a:ext cx="354711" cy="370643"/>
              </a:xfrm>
              <a:custGeom>
                <a:rect b="b" l="l" r="r" t="t"/>
                <a:pathLst>
                  <a:path extrusionOk="0"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>
                <a:gsLst>
                  <a:gs pos="0">
                    <a:srgbClr val="B34593"/>
                  </a:gs>
                  <a:gs pos="100000">
                    <a:srgbClr val="151F52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7" name="Google Shape;167;p4"/>
              <p:cNvSpPr txBox="1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8" name="Google Shape;168;p4"/>
            <p:cNvSpPr txBox="1"/>
            <p:nvPr/>
          </p:nvSpPr>
          <p:spPr>
            <a:xfrm>
              <a:off x="0" y="82960"/>
              <a:ext cx="1198439" cy="10006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54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/>
            </a:p>
          </p:txBody>
        </p:sp>
      </p:grpSp>
      <p:grpSp>
        <p:nvGrpSpPr>
          <p:cNvPr id="169" name="Google Shape;169;p4"/>
          <p:cNvGrpSpPr/>
          <p:nvPr/>
        </p:nvGrpSpPr>
        <p:grpSpPr>
          <a:xfrm>
            <a:off x="2518516" y="5481612"/>
            <a:ext cx="898829" cy="1035746"/>
            <a:chOff x="0" y="-128726"/>
            <a:chExt cx="1198439" cy="1380994"/>
          </a:xfrm>
        </p:grpSpPr>
        <p:grpSp>
          <p:nvGrpSpPr>
            <p:cNvPr id="170" name="Google Shape;170;p4"/>
            <p:cNvGrpSpPr/>
            <p:nvPr/>
          </p:nvGrpSpPr>
          <p:grpSpPr>
            <a:xfrm>
              <a:off x="0" y="-128726"/>
              <a:ext cx="1198439" cy="1380994"/>
              <a:chOff x="0" y="-38100"/>
              <a:chExt cx="354711" cy="408743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0" y="0"/>
                <a:ext cx="354711" cy="370643"/>
              </a:xfrm>
              <a:custGeom>
                <a:rect b="b" l="l" r="r" t="t"/>
                <a:pathLst>
                  <a:path extrusionOk="0"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>
                <a:gsLst>
                  <a:gs pos="0">
                    <a:srgbClr val="B34593"/>
                  </a:gs>
                  <a:gs pos="100000">
                    <a:srgbClr val="151F52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2" name="Google Shape;172;p4"/>
              <p:cNvSpPr txBox="1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3" name="Google Shape;173;p4"/>
            <p:cNvSpPr txBox="1"/>
            <p:nvPr/>
          </p:nvSpPr>
          <p:spPr>
            <a:xfrm>
              <a:off x="0" y="82960"/>
              <a:ext cx="1198439" cy="10006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454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/>
            </a:p>
          </p:txBody>
        </p:sp>
      </p:grpSp>
      <p:sp>
        <p:nvSpPr>
          <p:cNvPr id="174" name="Google Shape;174;p4"/>
          <p:cNvSpPr txBox="1"/>
          <p:nvPr/>
        </p:nvSpPr>
        <p:spPr>
          <a:xfrm>
            <a:off x="5210978" y="1789418"/>
            <a:ext cx="8708080" cy="7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499" u="none" cap="none" strike="noStrike">
                <a:solidFill>
                  <a:srgbClr val="223289"/>
                </a:solidFill>
                <a:latin typeface="Arial"/>
                <a:ea typeface="Arial"/>
                <a:cs typeface="Arial"/>
                <a:sym typeface="Arial"/>
              </a:rPr>
              <a:t>Naming Conventions</a:t>
            </a:r>
            <a:endParaRPr/>
          </a:p>
        </p:txBody>
      </p:sp>
      <p:sp>
        <p:nvSpPr>
          <p:cNvPr id="175" name="Google Shape;175;p4"/>
          <p:cNvSpPr txBox="1"/>
          <p:nvPr/>
        </p:nvSpPr>
        <p:spPr>
          <a:xfrm>
            <a:off x="9156794" y="4457804"/>
            <a:ext cx="6555128" cy="7943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820B5C"/>
                </a:solidFill>
                <a:latin typeface="Arial"/>
                <a:ea typeface="Arial"/>
                <a:cs typeface="Arial"/>
                <a:sym typeface="Arial"/>
              </a:rPr>
              <a:t>TeamNumber_TeamName_Main80Questions.ipynb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820B5C"/>
                </a:solidFill>
                <a:latin typeface="Arial"/>
                <a:ea typeface="Arial"/>
                <a:cs typeface="Arial"/>
                <a:sym typeface="Arial"/>
              </a:rPr>
              <a:t>TeamNumber_TeamName_AddnlQuestions.ipynb</a:t>
            </a:r>
            <a:endParaRPr/>
          </a:p>
        </p:txBody>
      </p:sp>
      <p:sp>
        <p:nvSpPr>
          <p:cNvPr id="176" name="Google Shape;176;p4"/>
          <p:cNvSpPr/>
          <p:nvPr/>
        </p:nvSpPr>
        <p:spPr>
          <a:xfrm>
            <a:off x="17134447" y="205861"/>
            <a:ext cx="976561" cy="1270487"/>
          </a:xfrm>
          <a:custGeom>
            <a:rect b="b" l="l" r="r" t="t"/>
            <a:pathLst>
              <a:path extrusionOk="0" h="1270487" w="976561">
                <a:moveTo>
                  <a:pt x="0" y="0"/>
                </a:moveTo>
                <a:lnTo>
                  <a:pt x="976561" y="0"/>
                </a:lnTo>
                <a:lnTo>
                  <a:pt x="976561" y="1270487"/>
                </a:lnTo>
                <a:lnTo>
                  <a:pt x="0" y="12704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16139" r="-13955" t="0"/>
            </a:stretch>
          </a:blipFill>
          <a:ln>
            <a:noFill/>
          </a:ln>
        </p:spPr>
      </p:sp>
      <p:sp>
        <p:nvSpPr>
          <p:cNvPr id="177" name="Google Shape;177;p4"/>
          <p:cNvSpPr txBox="1"/>
          <p:nvPr/>
        </p:nvSpPr>
        <p:spPr>
          <a:xfrm>
            <a:off x="9156808" y="5779302"/>
            <a:ext cx="5490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820B5C"/>
                </a:solidFill>
                <a:latin typeface="Arial"/>
                <a:ea typeface="Arial"/>
                <a:cs typeface="Arial"/>
                <a:sym typeface="Arial"/>
              </a:rPr>
              <a:t>TeamNumber_TeamName_PPT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"/>
          <p:cNvSpPr/>
          <p:nvPr/>
        </p:nvSpPr>
        <p:spPr>
          <a:xfrm rot="-147453">
            <a:off x="-212140" y="-387358"/>
            <a:ext cx="18712279" cy="11061715"/>
          </a:xfrm>
          <a:custGeom>
            <a:rect b="b" l="l" r="r" t="t"/>
            <a:pathLst>
              <a:path extrusionOk="0"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49087" l="-9548" r="-62592" t="-14707"/>
            </a:stretch>
          </a:blipFill>
          <a:ln>
            <a:noFill/>
          </a:ln>
        </p:spPr>
      </p:sp>
      <p:graphicFrame>
        <p:nvGraphicFramePr>
          <p:cNvPr id="183" name="Google Shape;183;p5"/>
          <p:cNvGraphicFramePr/>
          <p:nvPr/>
        </p:nvGraphicFramePr>
        <p:xfrm>
          <a:off x="1058633" y="17134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{F1B344EC-1997-4920-8B26-10EA2EB1E346}</a:tableStyleId>
              </a:tblPr>
              <a:tblGrid>
                <a:gridCol w="10030250"/>
                <a:gridCol w="6140475"/>
              </a:tblGrid>
              <a:tr h="1288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5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TOTAL SCORE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5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1100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  <a:tr h="1097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598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73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Score for attempting all of the 80 questions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600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99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200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  <a:tr h="1097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598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73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score for getting 80 questions right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600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99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300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  <a:tr h="1097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598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73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score for optimization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600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99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  <a:tr h="1097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598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73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score for utilizing Github well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600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99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  <a:tr h="1097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598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73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score for additional analysis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600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99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200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  <a:tr h="1097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598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73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score for submission, </a:t>
                      </a:r>
                      <a:r>
                        <a:rPr lang="en-US" sz="2173">
                          <a:solidFill>
                            <a:srgbClr val="202354"/>
                          </a:solidFill>
                        </a:rPr>
                        <a:t>documentation, and</a:t>
                      </a:r>
                      <a:r>
                        <a:rPr lang="en-US" sz="2173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presentation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600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99" u="none" cap="none" strike="noStrike">
                          <a:solidFill>
                            <a:srgbClr val="20235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200</a:t>
                      </a:r>
                      <a:endParaRPr sz="1100" u="none" cap="none" strike="noStrike"/>
                    </a:p>
                  </a:txBody>
                  <a:tcPr marT="299750" marB="299750" marR="299750" marL="299750" anchor="ctr">
                    <a:lnL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4D8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5F5"/>
                    </a:solidFill>
                  </a:tcPr>
                </a:tc>
              </a:tr>
            </a:tbl>
          </a:graphicData>
        </a:graphic>
      </p:graphicFrame>
      <p:sp>
        <p:nvSpPr>
          <p:cNvPr id="184" name="Google Shape;184;p5"/>
          <p:cNvSpPr txBox="1"/>
          <p:nvPr/>
        </p:nvSpPr>
        <p:spPr>
          <a:xfrm>
            <a:off x="3422550" y="368937"/>
            <a:ext cx="11442900" cy="1009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SCORE BREAKDOWN</a:t>
            </a:r>
            <a:endParaRPr/>
          </a:p>
        </p:txBody>
      </p:sp>
      <p:sp>
        <p:nvSpPr>
          <p:cNvPr id="185" name="Google Shape;185;p5"/>
          <p:cNvSpPr/>
          <p:nvPr/>
        </p:nvSpPr>
        <p:spPr>
          <a:xfrm>
            <a:off x="17119986" y="243281"/>
            <a:ext cx="976561" cy="1270487"/>
          </a:xfrm>
          <a:custGeom>
            <a:rect b="b" l="l" r="r" t="t"/>
            <a:pathLst>
              <a:path extrusionOk="0" h="1270487" w="976561">
                <a:moveTo>
                  <a:pt x="0" y="0"/>
                </a:moveTo>
                <a:lnTo>
                  <a:pt x="976560" y="0"/>
                </a:lnTo>
                <a:lnTo>
                  <a:pt x="976560" y="1270487"/>
                </a:lnTo>
                <a:lnTo>
                  <a:pt x="0" y="12704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16139" r="-13955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"/>
          <p:cNvSpPr/>
          <p:nvPr/>
        </p:nvSpPr>
        <p:spPr>
          <a:xfrm rot="5844744">
            <a:off x="-7837509" y="844440"/>
            <a:ext cx="13037396" cy="7775029"/>
          </a:xfrm>
          <a:custGeom>
            <a:rect b="b" l="l" r="r" t="t"/>
            <a:pathLst>
              <a:path extrusionOk="0" h="7775029" w="13037396">
                <a:moveTo>
                  <a:pt x="0" y="0"/>
                </a:moveTo>
                <a:lnTo>
                  <a:pt x="13037395" y="0"/>
                </a:lnTo>
                <a:lnTo>
                  <a:pt x="13037395" y="7775029"/>
                </a:lnTo>
                <a:lnTo>
                  <a:pt x="0" y="77750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1" name="Google Shape;191;p6"/>
          <p:cNvSpPr txBox="1"/>
          <p:nvPr/>
        </p:nvSpPr>
        <p:spPr>
          <a:xfrm>
            <a:off x="658700" y="2142650"/>
            <a:ext cx="9392100" cy="7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1000" lvl="0" marL="45720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The Graded Exercise Testing (GET) is a crucial tool for evaluating athletes' global fitness in a sports context.</a:t>
            </a:r>
            <a:endParaRPr sz="2400"/>
          </a:p>
          <a:p>
            <a:pPr indent="-381000" lvl="0" marL="45720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This dataset was used in a research study on heart rate variability during exercise, with the R code for the study available in a public repository for reproducibility.</a:t>
            </a:r>
            <a:endParaRPr sz="2400"/>
          </a:p>
          <a:p>
            <a:pPr indent="-381000" lvl="0" marL="45720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The dataset has potential for supporting further research on heart rate variability, particularly in athletes undergoing graded exercise testing.</a:t>
            </a:r>
            <a:endParaRPr sz="2400"/>
          </a:p>
          <a:p>
            <a:pPr indent="-381000" lvl="0" marL="45720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Users should note that the subjects in this study are athletes from various sports disciplines (kayak, triathlon, and fencing) and are exposed to a tropical climate (French West Indies).</a:t>
            </a:r>
            <a:endParaRPr sz="2400"/>
          </a:p>
          <a:p>
            <a:pPr indent="-381000" lvl="0" marL="45720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Access to the dataset at</a:t>
            </a:r>
            <a:r>
              <a:rPr lang="en-US" sz="24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PhysioNet ACTES Cycloergometer Exercise</a:t>
            </a:r>
            <a:r>
              <a:rPr lang="en-US" sz="2400">
                <a:solidFill>
                  <a:schemeClr val="dk1"/>
                </a:solidFill>
              </a:rPr>
              <a:t>.</a:t>
            </a:r>
            <a:endParaRPr sz="3700"/>
          </a:p>
          <a:p>
            <a:pPr indent="0" lvl="0" marL="45720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12529"/>
              </a:solidFill>
              <a:highlight>
                <a:srgbClr val="FFFFFF"/>
              </a:highlight>
            </a:endParaRPr>
          </a:p>
        </p:txBody>
      </p:sp>
      <p:cxnSp>
        <p:nvCxnSpPr>
          <p:cNvPr id="192" name="Google Shape;192;p6"/>
          <p:cNvCxnSpPr/>
          <p:nvPr/>
        </p:nvCxnSpPr>
        <p:spPr>
          <a:xfrm rot="10800000">
            <a:off x="1509089" y="1509855"/>
            <a:ext cx="6160800" cy="0"/>
          </a:xfrm>
          <a:prstGeom prst="straightConnector1">
            <a:avLst/>
          </a:prstGeom>
          <a:noFill/>
          <a:ln cap="flat" cmpd="sng" w="76200">
            <a:solidFill>
              <a:srgbClr val="C23A9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3" name="Google Shape;193;p6"/>
          <p:cNvSpPr txBox="1"/>
          <p:nvPr/>
        </p:nvSpPr>
        <p:spPr>
          <a:xfrm>
            <a:off x="1161927" y="535913"/>
            <a:ext cx="7576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/>
              <a:t>THE DATASET</a:t>
            </a:r>
            <a:r>
              <a:rPr b="0" i="0" lang="en-US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V02Max_Combined.xlsx</a:t>
            </a:r>
            <a:r>
              <a:rPr b="0" i="0" lang="en-US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</p:txBody>
      </p:sp>
      <p:sp>
        <p:nvSpPr>
          <p:cNvPr id="194" name="Google Shape;194;p6"/>
          <p:cNvSpPr/>
          <p:nvPr/>
        </p:nvSpPr>
        <p:spPr>
          <a:xfrm>
            <a:off x="17069723" y="239367"/>
            <a:ext cx="976561" cy="1270487"/>
          </a:xfrm>
          <a:custGeom>
            <a:rect b="b" l="l" r="r" t="t"/>
            <a:pathLst>
              <a:path extrusionOk="0" h="1270487" w="976561">
                <a:moveTo>
                  <a:pt x="0" y="0"/>
                </a:moveTo>
                <a:lnTo>
                  <a:pt x="976561" y="0"/>
                </a:lnTo>
                <a:lnTo>
                  <a:pt x="976561" y="1270488"/>
                </a:lnTo>
                <a:lnTo>
                  <a:pt x="0" y="12704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16139" r="-13955" t="0"/>
            </a:stretch>
          </a:blipFill>
          <a:ln>
            <a:noFill/>
          </a:ln>
        </p:spPr>
      </p:sp>
      <p:pic>
        <p:nvPicPr>
          <p:cNvPr id="195" name="Google Shape;195;p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050799" y="152400"/>
            <a:ext cx="7815325" cy="945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01" name="Google Shape;201;p7"/>
          <p:cNvGrpSpPr/>
          <p:nvPr/>
        </p:nvGrpSpPr>
        <p:grpSpPr>
          <a:xfrm>
            <a:off x="-1041036" y="2025907"/>
            <a:ext cx="20370072" cy="6126689"/>
            <a:chOff x="0" y="-28575"/>
            <a:chExt cx="5364957" cy="1613614"/>
          </a:xfrm>
        </p:grpSpPr>
        <p:sp>
          <p:nvSpPr>
            <p:cNvPr id="202" name="Google Shape;202;p7"/>
            <p:cNvSpPr/>
            <p:nvPr/>
          </p:nvSpPr>
          <p:spPr>
            <a:xfrm>
              <a:off x="0" y="0"/>
              <a:ext cx="5364957" cy="1585039"/>
            </a:xfrm>
            <a:custGeom>
              <a:rect b="b" l="l" r="r" t="t"/>
              <a:pathLst>
                <a:path extrusionOk="0" h="1585039" w="5364957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</p:sp>
        <p:sp>
          <p:nvSpPr>
            <p:cNvPr id="203" name="Google Shape;203;p7"/>
            <p:cNvSpPr txBox="1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38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7"/>
          <p:cNvSpPr txBox="1"/>
          <p:nvPr/>
        </p:nvSpPr>
        <p:spPr>
          <a:xfrm>
            <a:off x="1356074" y="3316605"/>
            <a:ext cx="15576000" cy="3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5000" u="none" cap="none" strike="noStrike">
                <a:solidFill>
                  <a:srgbClr val="B3459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Embrace </a:t>
            </a:r>
            <a:r>
              <a:rPr i="1" lang="en-US" sz="5000" u="none" cap="none" strike="noStrike">
                <a:solidFill>
                  <a:srgbClr val="000000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the challenge, </a:t>
            </a:r>
            <a:r>
              <a:rPr i="1" lang="en-US" sz="5000">
                <a:solidFill>
                  <a:srgbClr val="B3459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C</a:t>
            </a:r>
            <a:r>
              <a:rPr i="1" lang="en-US" sz="5000" u="none" cap="none" strike="noStrike">
                <a:solidFill>
                  <a:srgbClr val="B3459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ode </a:t>
            </a:r>
            <a:r>
              <a:rPr i="1" lang="en-US" sz="5000" u="none" cap="none" strike="noStrike">
                <a:solidFill>
                  <a:srgbClr val="000000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with Python</a:t>
            </a:r>
            <a:r>
              <a:rPr i="1" lang="en-US" sz="5000">
                <a:latin typeface="Caveat SemiBold"/>
                <a:ea typeface="Caveat SemiBold"/>
                <a:cs typeface="Caveat SemiBold"/>
                <a:sym typeface="Caveat SemiBold"/>
              </a:rPr>
              <a:t> </a:t>
            </a:r>
            <a:r>
              <a:rPr i="1" lang="en-US" sz="5000" u="none" cap="none" strike="noStrike">
                <a:solidFill>
                  <a:srgbClr val="000000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and take a step towards transforming data into </a:t>
            </a:r>
            <a:r>
              <a:rPr i="1" lang="en-US" sz="5000">
                <a:solidFill>
                  <a:srgbClr val="B3459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I</a:t>
            </a:r>
            <a:r>
              <a:rPr i="1" lang="en-US" sz="5000" u="none" cap="none" strike="noStrike">
                <a:solidFill>
                  <a:srgbClr val="B34593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nnovation</a:t>
            </a:r>
            <a:r>
              <a:rPr i="1" lang="en-US" sz="5000" u="none" cap="none" strike="noStrike">
                <a:solidFill>
                  <a:srgbClr val="000000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.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400" u="none" cap="none" strike="noStrike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rPr>
              <a:t>                                                                                                                        - </a:t>
            </a:r>
            <a:r>
              <a:rPr lang="en-US" sz="3400">
                <a:latin typeface="Caveat SemiBold"/>
                <a:ea typeface="Caveat SemiBold"/>
                <a:cs typeface="Caveat SemiBold"/>
                <a:sym typeface="Caveat SemiBold"/>
              </a:rPr>
              <a:t>Taylor Quinn</a:t>
            </a:r>
            <a:endParaRPr sz="1800">
              <a:latin typeface="Caveat SemiBold"/>
              <a:ea typeface="Caveat SemiBold"/>
              <a:cs typeface="Caveat SemiBold"/>
              <a:sym typeface="Caveat SemiBold"/>
            </a:endParaRPr>
          </a:p>
          <a:p>
            <a:pPr indent="0" lvl="0" marL="0" marR="0" rtl="0" algn="l">
              <a:lnSpc>
                <a:spcPct val="14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EFEFE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8"/>
          <p:cNvSpPr/>
          <p:nvPr/>
        </p:nvSpPr>
        <p:spPr>
          <a:xfrm>
            <a:off x="303450" y="304017"/>
            <a:ext cx="17681103" cy="9678961"/>
          </a:xfrm>
          <a:custGeom>
            <a:rect b="b" l="l" r="r" t="t"/>
            <a:pathLst>
              <a:path extrusionOk="0" h="2549192" w="4656751">
                <a:moveTo>
                  <a:pt x="24083" y="0"/>
                </a:moveTo>
                <a:lnTo>
                  <a:pt x="4632668" y="0"/>
                </a:lnTo>
                <a:cubicBezTo>
                  <a:pt x="4639055" y="0"/>
                  <a:pt x="4645181" y="2537"/>
                  <a:pt x="4649697" y="7054"/>
                </a:cubicBezTo>
                <a:cubicBezTo>
                  <a:pt x="4654213" y="11570"/>
                  <a:pt x="4656751" y="17695"/>
                  <a:pt x="4656751" y="24083"/>
                </a:cubicBezTo>
                <a:lnTo>
                  <a:pt x="4656751" y="2525110"/>
                </a:lnTo>
                <a:cubicBezTo>
                  <a:pt x="4656751" y="2531497"/>
                  <a:pt x="4654213" y="2537622"/>
                  <a:pt x="4649697" y="2542139"/>
                </a:cubicBezTo>
                <a:cubicBezTo>
                  <a:pt x="4645181" y="2546655"/>
                  <a:pt x="4639055" y="2549192"/>
                  <a:pt x="4632668" y="2549192"/>
                </a:cubicBezTo>
                <a:lnTo>
                  <a:pt x="24083" y="2549192"/>
                </a:lnTo>
                <a:cubicBezTo>
                  <a:pt x="10782" y="2549192"/>
                  <a:pt x="0" y="2538410"/>
                  <a:pt x="0" y="2525110"/>
                </a:cubicBezTo>
                <a:lnTo>
                  <a:pt x="0" y="24083"/>
                </a:lnTo>
                <a:cubicBezTo>
                  <a:pt x="0" y="10782"/>
                  <a:pt x="10782" y="0"/>
                  <a:pt x="24083" y="0"/>
                </a:cubicBezTo>
                <a:close/>
              </a:path>
            </a:pathLst>
          </a:custGeom>
          <a:solidFill>
            <a:srgbClr val="1E22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8"/>
          <p:cNvSpPr txBox="1"/>
          <p:nvPr/>
        </p:nvSpPr>
        <p:spPr>
          <a:xfrm>
            <a:off x="201425" y="1912396"/>
            <a:ext cx="17681100" cy="97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3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8"/>
          <p:cNvSpPr/>
          <p:nvPr/>
        </p:nvSpPr>
        <p:spPr>
          <a:xfrm rot="2923865">
            <a:off x="10386921" y="808827"/>
            <a:ext cx="15802157" cy="9423832"/>
          </a:xfrm>
          <a:custGeom>
            <a:rect b="b" l="l" r="r" t="t"/>
            <a:pathLst>
              <a:path extrusionOk="0" h="9423832" w="15802157">
                <a:moveTo>
                  <a:pt x="0" y="0"/>
                </a:moveTo>
                <a:lnTo>
                  <a:pt x="15802158" y="0"/>
                </a:lnTo>
                <a:lnTo>
                  <a:pt x="15802158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2" name="Google Shape;212;p8"/>
          <p:cNvSpPr txBox="1"/>
          <p:nvPr/>
        </p:nvSpPr>
        <p:spPr>
          <a:xfrm>
            <a:off x="2381818" y="1527165"/>
            <a:ext cx="13320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ORGANIZING TEAM</a:t>
            </a:r>
            <a:endParaRPr/>
          </a:p>
        </p:txBody>
      </p:sp>
      <p:sp>
        <p:nvSpPr>
          <p:cNvPr id="213" name="Google Shape;213;p8"/>
          <p:cNvSpPr/>
          <p:nvPr/>
        </p:nvSpPr>
        <p:spPr>
          <a:xfrm>
            <a:off x="16619402" y="641925"/>
            <a:ext cx="976561" cy="1270487"/>
          </a:xfrm>
          <a:custGeom>
            <a:rect b="b" l="l" r="r" t="t"/>
            <a:pathLst>
              <a:path extrusionOk="0" h="1270487" w="976561">
                <a:moveTo>
                  <a:pt x="0" y="0"/>
                </a:moveTo>
                <a:lnTo>
                  <a:pt x="976560" y="0"/>
                </a:lnTo>
                <a:lnTo>
                  <a:pt x="976560" y="1270487"/>
                </a:lnTo>
                <a:lnTo>
                  <a:pt x="0" y="12704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16139" r="-13955" t="0"/>
            </a:stretch>
          </a:blipFill>
          <a:ln>
            <a:noFill/>
          </a:ln>
        </p:spPr>
      </p:sp>
      <p:grpSp>
        <p:nvGrpSpPr>
          <p:cNvPr id="214" name="Google Shape;214;p8"/>
          <p:cNvGrpSpPr/>
          <p:nvPr/>
        </p:nvGrpSpPr>
        <p:grpSpPr>
          <a:xfrm>
            <a:off x="3330996" y="3223498"/>
            <a:ext cx="11721995" cy="5319019"/>
            <a:chOff x="656470" y="-321625"/>
            <a:chExt cx="15629326" cy="7092025"/>
          </a:xfrm>
        </p:grpSpPr>
        <p:cxnSp>
          <p:nvCxnSpPr>
            <p:cNvPr id="215" name="Google Shape;215;p8"/>
            <p:cNvCxnSpPr/>
            <p:nvPr/>
          </p:nvCxnSpPr>
          <p:spPr>
            <a:xfrm flipH="1" rot="10800000">
              <a:off x="1929680" y="1418750"/>
              <a:ext cx="953135" cy="710983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6" name="Google Shape;216;p8"/>
            <p:cNvCxnSpPr/>
            <p:nvPr/>
          </p:nvCxnSpPr>
          <p:spPr>
            <a:xfrm flipH="1" rot="10800000">
              <a:off x="6396078" y="1418750"/>
              <a:ext cx="989623" cy="855331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7" name="Google Shape;217;p8"/>
            <p:cNvCxnSpPr/>
            <p:nvPr/>
          </p:nvCxnSpPr>
          <p:spPr>
            <a:xfrm flipH="1" rot="10800000">
              <a:off x="10882084" y="1418750"/>
              <a:ext cx="1022196" cy="852850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8" name="Google Shape;218;p8"/>
            <p:cNvCxnSpPr/>
            <p:nvPr/>
          </p:nvCxnSpPr>
          <p:spPr>
            <a:xfrm rot="10800000">
              <a:off x="4144914" y="1418750"/>
              <a:ext cx="989066" cy="855331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9" name="Google Shape;219;p8"/>
            <p:cNvCxnSpPr/>
            <p:nvPr/>
          </p:nvCxnSpPr>
          <p:spPr>
            <a:xfrm rot="10800000">
              <a:off x="8647799" y="1418750"/>
              <a:ext cx="972186" cy="852850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20" name="Google Shape;220;p8"/>
            <p:cNvGrpSpPr/>
            <p:nvPr/>
          </p:nvGrpSpPr>
          <p:grpSpPr>
            <a:xfrm>
              <a:off x="656470" y="1638069"/>
              <a:ext cx="1262099" cy="1262099"/>
              <a:chOff x="0" y="0"/>
              <a:chExt cx="812800" cy="812800"/>
            </a:xfrm>
          </p:grpSpPr>
          <p:sp>
            <p:nvSpPr>
              <p:cNvPr id="221" name="Google Shape;221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48CF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8"/>
              <p:cNvSpPr txBox="1"/>
              <p:nvPr/>
            </p:nvSpPr>
            <p:spPr>
              <a:xfrm>
                <a:off x="76200" y="95250"/>
                <a:ext cx="660400" cy="6413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3" name="Google Shape;223;p8"/>
            <p:cNvGrpSpPr/>
            <p:nvPr/>
          </p:nvGrpSpPr>
          <p:grpSpPr>
            <a:xfrm>
              <a:off x="2882815" y="787700"/>
              <a:ext cx="1262099" cy="1262099"/>
              <a:chOff x="0" y="0"/>
              <a:chExt cx="812800" cy="812800"/>
            </a:xfrm>
          </p:grpSpPr>
          <p:sp>
            <p:nvSpPr>
              <p:cNvPr id="224" name="Google Shape;224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E6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8"/>
              <p:cNvSpPr txBox="1"/>
              <p:nvPr/>
            </p:nvSpPr>
            <p:spPr>
              <a:xfrm>
                <a:off x="76200" y="95250"/>
                <a:ext cx="660400" cy="6413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6" name="Google Shape;226;p8"/>
            <p:cNvGrpSpPr/>
            <p:nvPr/>
          </p:nvGrpSpPr>
          <p:grpSpPr>
            <a:xfrm>
              <a:off x="5133979" y="1643031"/>
              <a:ext cx="1262099" cy="1262099"/>
              <a:chOff x="0" y="0"/>
              <a:chExt cx="812800" cy="812800"/>
            </a:xfrm>
          </p:grpSpPr>
          <p:sp>
            <p:nvSpPr>
              <p:cNvPr id="227" name="Google Shape;227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CB7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8"/>
              <p:cNvSpPr txBox="1"/>
              <p:nvPr/>
            </p:nvSpPr>
            <p:spPr>
              <a:xfrm>
                <a:off x="76200" y="95250"/>
                <a:ext cx="660400" cy="6413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8"/>
            <p:cNvGrpSpPr/>
            <p:nvPr/>
          </p:nvGrpSpPr>
          <p:grpSpPr>
            <a:xfrm>
              <a:off x="11904281" y="787700"/>
              <a:ext cx="1262099" cy="1262099"/>
              <a:chOff x="0" y="0"/>
              <a:chExt cx="812800" cy="812800"/>
            </a:xfrm>
          </p:grpSpPr>
          <p:sp>
            <p:nvSpPr>
              <p:cNvPr id="230" name="Google Shape;230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E6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8"/>
              <p:cNvSpPr txBox="1"/>
              <p:nvPr/>
            </p:nvSpPr>
            <p:spPr>
              <a:xfrm>
                <a:off x="76200" y="95250"/>
                <a:ext cx="660400" cy="6413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32" name="Google Shape;232;p8"/>
            <p:cNvSpPr txBox="1"/>
            <p:nvPr/>
          </p:nvSpPr>
          <p:spPr>
            <a:xfrm>
              <a:off x="2059567" y="6225000"/>
              <a:ext cx="2525100" cy="5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658" u="none" cap="none" strike="noStrike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S</a:t>
              </a:r>
              <a:r>
                <a:rPr b="1" lang="en-US" sz="265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udha</a:t>
              </a:r>
              <a:endParaRPr b="1" sz="2658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33" name="Google Shape;233;p8"/>
            <p:cNvSpPr txBox="1"/>
            <p:nvPr/>
          </p:nvSpPr>
          <p:spPr>
            <a:xfrm>
              <a:off x="4597717" y="3104100"/>
              <a:ext cx="2525100" cy="5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65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Uma</a:t>
              </a:r>
              <a:endParaRPr b="1" sz="2658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cxnSp>
          <p:nvCxnSpPr>
            <p:cNvPr id="234" name="Google Shape;234;p8"/>
            <p:cNvCxnSpPr/>
            <p:nvPr/>
          </p:nvCxnSpPr>
          <p:spPr>
            <a:xfrm rot="10800000">
              <a:off x="13175614" y="1416268"/>
              <a:ext cx="989066" cy="855331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35" name="Google Shape;235;p8"/>
            <p:cNvGrpSpPr/>
            <p:nvPr/>
          </p:nvGrpSpPr>
          <p:grpSpPr>
            <a:xfrm>
              <a:off x="7392229" y="785219"/>
              <a:ext cx="1262099" cy="1262099"/>
              <a:chOff x="0" y="0"/>
              <a:chExt cx="812800" cy="812800"/>
            </a:xfrm>
          </p:grpSpPr>
          <p:sp>
            <p:nvSpPr>
              <p:cNvPr id="236" name="Google Shape;236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22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8"/>
              <p:cNvSpPr txBox="1"/>
              <p:nvPr/>
            </p:nvSpPr>
            <p:spPr>
              <a:xfrm>
                <a:off x="76200" y="95250"/>
                <a:ext cx="660400" cy="6413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8" name="Google Shape;238;p8"/>
            <p:cNvGrpSpPr/>
            <p:nvPr/>
          </p:nvGrpSpPr>
          <p:grpSpPr>
            <a:xfrm>
              <a:off x="9645931" y="1643031"/>
              <a:ext cx="1262099" cy="1262099"/>
              <a:chOff x="0" y="0"/>
              <a:chExt cx="812800" cy="812800"/>
            </a:xfrm>
          </p:grpSpPr>
          <p:sp>
            <p:nvSpPr>
              <p:cNvPr id="239" name="Google Shape;239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48CF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8"/>
              <p:cNvSpPr txBox="1"/>
              <p:nvPr/>
            </p:nvSpPr>
            <p:spPr>
              <a:xfrm>
                <a:off x="76200" y="95250"/>
                <a:ext cx="660400" cy="6413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1" name="Google Shape;241;p8"/>
            <p:cNvSpPr txBox="1"/>
            <p:nvPr/>
          </p:nvSpPr>
          <p:spPr>
            <a:xfrm>
              <a:off x="6728318" y="6034708"/>
              <a:ext cx="2525100" cy="5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65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Divya</a:t>
              </a:r>
              <a:endParaRPr/>
            </a:p>
          </p:txBody>
        </p:sp>
        <p:sp>
          <p:nvSpPr>
            <p:cNvPr id="242" name="Google Shape;242;p8"/>
            <p:cNvSpPr txBox="1"/>
            <p:nvPr/>
          </p:nvSpPr>
          <p:spPr>
            <a:xfrm>
              <a:off x="9014441" y="3104100"/>
              <a:ext cx="2525100" cy="5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65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Gunjan</a:t>
              </a:r>
              <a:endParaRPr/>
            </a:p>
          </p:txBody>
        </p:sp>
        <p:sp>
          <p:nvSpPr>
            <p:cNvPr id="243" name="Google Shape;243;p8"/>
            <p:cNvSpPr txBox="1"/>
            <p:nvPr/>
          </p:nvSpPr>
          <p:spPr>
            <a:xfrm>
              <a:off x="13760696" y="3104100"/>
              <a:ext cx="2525100" cy="5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65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Renuka</a:t>
              </a:r>
              <a:endParaRPr/>
            </a:p>
          </p:txBody>
        </p:sp>
        <p:sp>
          <p:nvSpPr>
            <p:cNvPr id="244" name="Google Shape;244;p8"/>
            <p:cNvSpPr txBox="1"/>
            <p:nvPr/>
          </p:nvSpPr>
          <p:spPr>
            <a:xfrm>
              <a:off x="6880343" y="-321625"/>
              <a:ext cx="2525100" cy="70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45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Jyotsna</a:t>
              </a:r>
              <a:endParaRPr b="1" sz="2200"/>
            </a:p>
          </p:txBody>
        </p:sp>
        <p:grpSp>
          <p:nvGrpSpPr>
            <p:cNvPr id="245" name="Google Shape;245;p8"/>
            <p:cNvGrpSpPr/>
            <p:nvPr/>
          </p:nvGrpSpPr>
          <p:grpSpPr>
            <a:xfrm>
              <a:off x="14173883" y="1638069"/>
              <a:ext cx="1279475" cy="1262099"/>
              <a:chOff x="-11191" y="0"/>
              <a:chExt cx="823991" cy="812800"/>
            </a:xfrm>
          </p:grpSpPr>
          <p:sp>
            <p:nvSpPr>
              <p:cNvPr id="246" name="Google Shape;246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CB7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8"/>
              <p:cNvSpPr txBox="1"/>
              <p:nvPr/>
            </p:nvSpPr>
            <p:spPr>
              <a:xfrm>
                <a:off x="-11191" y="85719"/>
                <a:ext cx="660300" cy="64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48" name="Google Shape;248;p8"/>
          <p:cNvSpPr txBox="1"/>
          <p:nvPr/>
        </p:nvSpPr>
        <p:spPr>
          <a:xfrm>
            <a:off x="2165589" y="5285872"/>
            <a:ext cx="7692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1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8"/>
          <p:cNvSpPr txBox="1"/>
          <p:nvPr/>
        </p:nvSpPr>
        <p:spPr>
          <a:xfrm>
            <a:off x="13717606" y="5775672"/>
            <a:ext cx="7689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1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8"/>
          <p:cNvSpPr txBox="1"/>
          <p:nvPr/>
        </p:nvSpPr>
        <p:spPr>
          <a:xfrm>
            <a:off x="351450" y="304025"/>
            <a:ext cx="17681100" cy="97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3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1" name="Google Shape;251;p8"/>
          <p:cNvGrpSpPr/>
          <p:nvPr/>
        </p:nvGrpSpPr>
        <p:grpSpPr>
          <a:xfrm>
            <a:off x="2809231" y="3308823"/>
            <a:ext cx="11571394" cy="5067904"/>
            <a:chOff x="24850" y="-3852058"/>
            <a:chExt cx="15428525" cy="6757205"/>
          </a:xfrm>
        </p:grpSpPr>
        <p:cxnSp>
          <p:nvCxnSpPr>
            <p:cNvPr id="252" name="Google Shape;252;p8"/>
            <p:cNvCxnSpPr/>
            <p:nvPr/>
          </p:nvCxnSpPr>
          <p:spPr>
            <a:xfrm flipH="1" rot="10800000">
              <a:off x="1929680" y="1418733"/>
              <a:ext cx="953100" cy="711000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3" name="Google Shape;253;p8"/>
            <p:cNvCxnSpPr/>
            <p:nvPr/>
          </p:nvCxnSpPr>
          <p:spPr>
            <a:xfrm flipH="1" rot="10800000">
              <a:off x="6396078" y="1418781"/>
              <a:ext cx="989700" cy="855300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4" name="Google Shape;254;p8"/>
            <p:cNvCxnSpPr/>
            <p:nvPr/>
          </p:nvCxnSpPr>
          <p:spPr>
            <a:xfrm flipH="1" rot="10800000">
              <a:off x="10882084" y="1418700"/>
              <a:ext cx="1022100" cy="852900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5" name="Google Shape;255;p8"/>
            <p:cNvCxnSpPr/>
            <p:nvPr/>
          </p:nvCxnSpPr>
          <p:spPr>
            <a:xfrm rot="10800000">
              <a:off x="4144880" y="1418781"/>
              <a:ext cx="989100" cy="855300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6" name="Google Shape;256;p8"/>
            <p:cNvCxnSpPr/>
            <p:nvPr/>
          </p:nvCxnSpPr>
          <p:spPr>
            <a:xfrm rot="10800000">
              <a:off x="8647685" y="1418700"/>
              <a:ext cx="972300" cy="852900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57" name="Google Shape;257;p8"/>
            <p:cNvSpPr/>
            <p:nvPr/>
          </p:nvSpPr>
          <p:spPr>
            <a:xfrm>
              <a:off x="656475" y="1638077"/>
              <a:ext cx="1261872" cy="1261872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CF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8" name="Google Shape;258;p8"/>
            <p:cNvGrpSpPr/>
            <p:nvPr/>
          </p:nvGrpSpPr>
          <p:grpSpPr>
            <a:xfrm>
              <a:off x="2882815" y="787700"/>
              <a:ext cx="1262116" cy="1262116"/>
              <a:chOff x="0" y="0"/>
              <a:chExt cx="812800" cy="812800"/>
            </a:xfrm>
          </p:grpSpPr>
          <p:sp>
            <p:nvSpPr>
              <p:cNvPr id="259" name="Google Shape;259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E6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8"/>
              <p:cNvSpPr txBox="1"/>
              <p:nvPr/>
            </p:nvSpPr>
            <p:spPr>
              <a:xfrm>
                <a:off x="76200" y="95250"/>
                <a:ext cx="660300" cy="64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1" name="Google Shape;261;p8"/>
            <p:cNvGrpSpPr/>
            <p:nvPr/>
          </p:nvGrpSpPr>
          <p:grpSpPr>
            <a:xfrm>
              <a:off x="5133979" y="1643031"/>
              <a:ext cx="1262116" cy="1262116"/>
              <a:chOff x="0" y="0"/>
              <a:chExt cx="812800" cy="812800"/>
            </a:xfrm>
          </p:grpSpPr>
          <p:sp>
            <p:nvSpPr>
              <p:cNvPr id="262" name="Google Shape;262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CB7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8"/>
              <p:cNvSpPr txBox="1"/>
              <p:nvPr/>
            </p:nvSpPr>
            <p:spPr>
              <a:xfrm>
                <a:off x="76200" y="95250"/>
                <a:ext cx="660300" cy="64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4" name="Google Shape;264;p8"/>
            <p:cNvGrpSpPr/>
            <p:nvPr/>
          </p:nvGrpSpPr>
          <p:grpSpPr>
            <a:xfrm>
              <a:off x="11904281" y="787700"/>
              <a:ext cx="1262116" cy="1262116"/>
              <a:chOff x="0" y="0"/>
              <a:chExt cx="812800" cy="812800"/>
            </a:xfrm>
          </p:grpSpPr>
          <p:sp>
            <p:nvSpPr>
              <p:cNvPr id="265" name="Google Shape;265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E6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8"/>
              <p:cNvSpPr txBox="1"/>
              <p:nvPr/>
            </p:nvSpPr>
            <p:spPr>
              <a:xfrm>
                <a:off x="76200" y="95250"/>
                <a:ext cx="660300" cy="64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67" name="Google Shape;267;p8"/>
            <p:cNvSpPr txBox="1"/>
            <p:nvPr/>
          </p:nvSpPr>
          <p:spPr>
            <a:xfrm>
              <a:off x="24850" y="-562925"/>
              <a:ext cx="2525100" cy="5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65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Reena</a:t>
              </a:r>
              <a:endParaRPr/>
            </a:p>
          </p:txBody>
        </p:sp>
        <p:cxnSp>
          <p:nvCxnSpPr>
            <p:cNvPr id="268" name="Google Shape;268;p8"/>
            <p:cNvCxnSpPr/>
            <p:nvPr/>
          </p:nvCxnSpPr>
          <p:spPr>
            <a:xfrm rot="10800000">
              <a:off x="13175580" y="1416299"/>
              <a:ext cx="989100" cy="855300"/>
            </a:xfrm>
            <a:prstGeom prst="straightConnector1">
              <a:avLst/>
            </a:prstGeom>
            <a:noFill/>
            <a:ln cap="flat" cmpd="sng" w="3212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69" name="Google Shape;269;p8"/>
            <p:cNvGrpSpPr/>
            <p:nvPr/>
          </p:nvGrpSpPr>
          <p:grpSpPr>
            <a:xfrm>
              <a:off x="7392229" y="785219"/>
              <a:ext cx="1262116" cy="1262116"/>
              <a:chOff x="0" y="0"/>
              <a:chExt cx="812800" cy="812800"/>
            </a:xfrm>
          </p:grpSpPr>
          <p:sp>
            <p:nvSpPr>
              <p:cNvPr id="270" name="Google Shape;270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227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8"/>
              <p:cNvSpPr txBox="1"/>
              <p:nvPr/>
            </p:nvSpPr>
            <p:spPr>
              <a:xfrm>
                <a:off x="76200" y="95250"/>
                <a:ext cx="660300" cy="64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2" name="Google Shape;272;p8"/>
            <p:cNvGrpSpPr/>
            <p:nvPr/>
          </p:nvGrpSpPr>
          <p:grpSpPr>
            <a:xfrm>
              <a:off x="9645931" y="1643031"/>
              <a:ext cx="1262116" cy="1262116"/>
              <a:chOff x="0" y="0"/>
              <a:chExt cx="812800" cy="812800"/>
            </a:xfrm>
          </p:grpSpPr>
          <p:sp>
            <p:nvSpPr>
              <p:cNvPr id="273" name="Google Shape;273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48CF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8"/>
              <p:cNvSpPr txBox="1"/>
              <p:nvPr/>
            </p:nvSpPr>
            <p:spPr>
              <a:xfrm>
                <a:off x="76200" y="95250"/>
                <a:ext cx="660300" cy="64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5" name="Google Shape;275;p8"/>
            <p:cNvSpPr txBox="1"/>
            <p:nvPr/>
          </p:nvSpPr>
          <p:spPr>
            <a:xfrm>
              <a:off x="2251251" y="-3852058"/>
              <a:ext cx="2525100" cy="6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35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Krishna</a:t>
              </a:r>
              <a:endParaRPr sz="2100"/>
            </a:p>
          </p:txBody>
        </p:sp>
        <p:sp>
          <p:nvSpPr>
            <p:cNvPr id="276" name="Google Shape;276;p8"/>
            <p:cNvSpPr txBox="1"/>
            <p:nvPr/>
          </p:nvSpPr>
          <p:spPr>
            <a:xfrm>
              <a:off x="11461160" y="-3841842"/>
              <a:ext cx="2525100" cy="66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58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Sushma</a:t>
              </a:r>
              <a:endParaRPr sz="2000"/>
            </a:p>
          </p:txBody>
        </p:sp>
        <p:grpSp>
          <p:nvGrpSpPr>
            <p:cNvPr id="277" name="Google Shape;277;p8"/>
            <p:cNvGrpSpPr/>
            <p:nvPr/>
          </p:nvGrpSpPr>
          <p:grpSpPr>
            <a:xfrm>
              <a:off x="14173882" y="1638069"/>
              <a:ext cx="1279492" cy="1262116"/>
              <a:chOff x="-11191" y="0"/>
              <a:chExt cx="823991" cy="812800"/>
            </a:xfrm>
          </p:grpSpPr>
          <p:sp>
            <p:nvSpPr>
              <p:cNvPr id="278" name="Google Shape;278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CB7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8"/>
              <p:cNvSpPr txBox="1"/>
              <p:nvPr/>
            </p:nvSpPr>
            <p:spPr>
              <a:xfrm>
                <a:off x="-11191" y="85719"/>
                <a:ext cx="660300" cy="64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183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80" name="Google Shape;280;p8"/>
          <p:cNvSpPr txBox="1"/>
          <p:nvPr/>
        </p:nvSpPr>
        <p:spPr>
          <a:xfrm>
            <a:off x="11386425" y="7990600"/>
            <a:ext cx="18939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58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Kalaichitra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